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3"/>
  </p:notesMasterIdLst>
  <p:handoutMasterIdLst>
    <p:handoutMasterId r:id="rId14"/>
  </p:handoutMasterIdLst>
  <p:sldIdLst>
    <p:sldId id="272" r:id="rId2"/>
    <p:sldId id="266" r:id="rId3"/>
    <p:sldId id="257" r:id="rId4"/>
    <p:sldId id="258" r:id="rId5"/>
    <p:sldId id="273" r:id="rId6"/>
    <p:sldId id="270" r:id="rId7"/>
    <p:sldId id="267" r:id="rId8"/>
    <p:sldId id="268" r:id="rId9"/>
    <p:sldId id="259" r:id="rId10"/>
    <p:sldId id="269" r:id="rId11"/>
    <p:sldId id="264" r:id="rId1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1250" autoAdjust="0"/>
    <p:restoredTop sz="94701" autoAdjust="0"/>
  </p:normalViewPr>
  <p:slideViewPr>
    <p:cSldViewPr>
      <p:cViewPr varScale="1">
        <p:scale>
          <a:sx n="74" d="100"/>
          <a:sy n="74" d="100"/>
        </p:scale>
        <p:origin x="-144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1836"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2253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2253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2253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D755ED24-B20E-4EA9-908C-03D2435DF7F8}"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1024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24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1024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DC5BDE05-A97D-4B85-8056-1B414BB18A1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026" descr="Canvas"/>
          <p:cNvSpPr>
            <a:spLocks noChangeArrowheads="1"/>
          </p:cNvSpPr>
          <p:nvPr/>
        </p:nvSpPr>
        <p:spPr bwMode="white">
          <a:xfrm>
            <a:off x="528638" y="201613"/>
            <a:ext cx="8397875" cy="6467475"/>
          </a:xfrm>
          <a:prstGeom prst="rect">
            <a:avLst/>
          </a:prstGeom>
          <a:blipFill dpi="0" rotWithShape="0">
            <a:blip r:embed="rId2"/>
            <a:srcRect/>
            <a:tile tx="0" ty="0" sx="100000" sy="100000" flip="none" algn="tl"/>
          </a:blipFill>
          <a:ln w="9525">
            <a:noFill/>
            <a:miter lim="800000"/>
            <a:headEnd/>
            <a:tailEnd/>
          </a:ln>
        </p:spPr>
        <p:txBody>
          <a:bodyPr wrap="none" anchor="ctr"/>
          <a:lstStyle/>
          <a:p>
            <a:pPr algn="ctr">
              <a:defRPr/>
            </a:pPr>
            <a:endParaRPr kumimoji="1" lang="en-US"/>
          </a:p>
        </p:txBody>
      </p:sp>
      <p:pic>
        <p:nvPicPr>
          <p:cNvPr id="5" name="Picture 1027" descr="minispir"/>
          <p:cNvPicPr>
            <a:picLocks noChangeAspect="1" noChangeArrowheads="1"/>
          </p:cNvPicPr>
          <p:nvPr/>
        </p:nvPicPr>
        <p:blipFill>
          <a:blip r:embed="rId3"/>
          <a:srcRect/>
          <a:stretch>
            <a:fillRect/>
          </a:stretch>
        </p:blipFill>
        <p:spPr bwMode="ltGray">
          <a:xfrm>
            <a:off x="0" y="50800"/>
            <a:ext cx="1181100" cy="4286250"/>
          </a:xfrm>
          <a:prstGeom prst="rect">
            <a:avLst/>
          </a:prstGeom>
          <a:noFill/>
          <a:ln w="9525">
            <a:noFill/>
            <a:miter lim="800000"/>
            <a:headEnd/>
            <a:tailEnd/>
          </a:ln>
        </p:spPr>
      </p:pic>
      <p:sp>
        <p:nvSpPr>
          <p:cNvPr id="6" name="Rectangle 1028" descr="Canvas"/>
          <p:cNvSpPr>
            <a:spLocks noChangeArrowheads="1"/>
          </p:cNvSpPr>
          <p:nvPr/>
        </p:nvSpPr>
        <p:spPr bwMode="white">
          <a:xfrm>
            <a:off x="596900" y="4130675"/>
            <a:ext cx="1041400" cy="457200"/>
          </a:xfrm>
          <a:prstGeom prst="rect">
            <a:avLst/>
          </a:prstGeom>
          <a:blipFill dpi="0" rotWithShape="0">
            <a:blip r:embed="rId2"/>
            <a:srcRect/>
            <a:tile tx="0" ty="0" sx="100000" sy="100000" flip="none" algn="tl"/>
          </a:blipFill>
          <a:ln w="9525">
            <a:noFill/>
            <a:miter lim="800000"/>
            <a:headEnd/>
            <a:tailEnd/>
          </a:ln>
          <a:effectLst/>
        </p:spPr>
        <p:txBody>
          <a:bodyPr wrap="none" anchor="ctr"/>
          <a:lstStyle/>
          <a:p>
            <a:pPr algn="ctr">
              <a:defRPr/>
            </a:pPr>
            <a:endParaRPr kumimoji="1" lang="en-US"/>
          </a:p>
        </p:txBody>
      </p:sp>
      <p:pic>
        <p:nvPicPr>
          <p:cNvPr id="7" name="Picture 1029" descr="minispir"/>
          <p:cNvPicPr>
            <a:picLocks noChangeAspect="1" noChangeArrowheads="1"/>
          </p:cNvPicPr>
          <p:nvPr/>
        </p:nvPicPr>
        <p:blipFill>
          <a:blip r:embed="rId3"/>
          <a:srcRect t="39999"/>
          <a:stretch>
            <a:fillRect/>
          </a:stretch>
        </p:blipFill>
        <p:spPr bwMode="ltGray">
          <a:xfrm>
            <a:off x="0" y="4222750"/>
            <a:ext cx="1181100" cy="2571750"/>
          </a:xfrm>
          <a:prstGeom prst="rect">
            <a:avLst/>
          </a:prstGeom>
          <a:noFill/>
          <a:ln w="9525">
            <a:noFill/>
            <a:miter lim="800000"/>
            <a:headEnd/>
            <a:tailEnd/>
          </a:ln>
        </p:spPr>
      </p:pic>
      <p:sp>
        <p:nvSpPr>
          <p:cNvPr id="6150" name="Rectangle 1030"/>
          <p:cNvSpPr>
            <a:spLocks noGrp="1" noChangeArrowheads="1"/>
          </p:cNvSpPr>
          <p:nvPr>
            <p:ph type="ctrTitle"/>
          </p:nvPr>
        </p:nvSpPr>
        <p:spPr>
          <a:xfrm>
            <a:off x="914400" y="2057400"/>
            <a:ext cx="7721600" cy="1143000"/>
          </a:xfrm>
        </p:spPr>
        <p:txBody>
          <a:bodyPr/>
          <a:lstStyle>
            <a:lvl1pPr>
              <a:defRPr/>
            </a:lvl1pPr>
          </a:lstStyle>
          <a:p>
            <a:r>
              <a:rPr lang="en-US"/>
              <a:t>Click to edit Master title style</a:t>
            </a:r>
          </a:p>
        </p:txBody>
      </p:sp>
      <p:sp>
        <p:nvSpPr>
          <p:cNvPr id="6151" name="Rectangle 1031"/>
          <p:cNvSpPr>
            <a:spLocks noGrp="1" noChangeArrowheads="1"/>
          </p:cNvSpPr>
          <p:nvPr>
            <p:ph type="subTitle" idx="1"/>
          </p:nvPr>
        </p:nvSpPr>
        <p:spPr>
          <a:xfrm>
            <a:off x="1625600" y="3886200"/>
            <a:ext cx="6400800" cy="1771650"/>
          </a:xfrm>
        </p:spPr>
        <p:txBody>
          <a:bodyPr/>
          <a:lstStyle>
            <a:lvl1pPr marL="0" indent="0" algn="ctr">
              <a:defRPr/>
            </a:lvl1pPr>
          </a:lstStyle>
          <a:p>
            <a:r>
              <a:rPr lang="en-US"/>
              <a:t>Click to edit Master subtitle style</a:t>
            </a:r>
          </a:p>
        </p:txBody>
      </p:sp>
      <p:sp>
        <p:nvSpPr>
          <p:cNvPr id="8" name="Rectangle 1032"/>
          <p:cNvSpPr>
            <a:spLocks noGrp="1" noChangeArrowheads="1"/>
          </p:cNvSpPr>
          <p:nvPr>
            <p:ph type="dt" sz="quarter" idx="10"/>
          </p:nvPr>
        </p:nvSpPr>
        <p:spPr>
          <a:xfrm>
            <a:off x="1084263" y="6096000"/>
            <a:ext cx="1905000" cy="457200"/>
          </a:xfrm>
        </p:spPr>
        <p:txBody>
          <a:bodyPr/>
          <a:lstStyle>
            <a:lvl1pPr>
              <a:defRPr smtClean="0"/>
            </a:lvl1pPr>
          </a:lstStyle>
          <a:p>
            <a:pPr>
              <a:defRPr/>
            </a:pPr>
            <a:endParaRPr lang="en-US"/>
          </a:p>
        </p:txBody>
      </p:sp>
      <p:sp>
        <p:nvSpPr>
          <p:cNvPr id="9" name="Rectangle 1033"/>
          <p:cNvSpPr>
            <a:spLocks noGrp="1" noChangeArrowheads="1"/>
          </p:cNvSpPr>
          <p:nvPr>
            <p:ph type="ftr" sz="quarter" idx="11"/>
          </p:nvPr>
        </p:nvSpPr>
        <p:spPr>
          <a:xfrm>
            <a:off x="3522663" y="6096000"/>
            <a:ext cx="2895600" cy="457200"/>
          </a:xfrm>
        </p:spPr>
        <p:txBody>
          <a:bodyPr/>
          <a:lstStyle>
            <a:lvl1pPr>
              <a:defRPr smtClean="0"/>
            </a:lvl1pPr>
          </a:lstStyle>
          <a:p>
            <a:pPr>
              <a:defRPr/>
            </a:pPr>
            <a:endParaRPr lang="en-US"/>
          </a:p>
        </p:txBody>
      </p:sp>
      <p:sp>
        <p:nvSpPr>
          <p:cNvPr id="10" name="Rectangle 1034"/>
          <p:cNvSpPr>
            <a:spLocks noGrp="1" noChangeArrowheads="1"/>
          </p:cNvSpPr>
          <p:nvPr>
            <p:ph type="sldNum" sz="quarter" idx="12"/>
          </p:nvPr>
        </p:nvSpPr>
        <p:spPr>
          <a:xfrm>
            <a:off x="6951663" y="6096000"/>
            <a:ext cx="1905000" cy="457200"/>
          </a:xfrm>
        </p:spPr>
        <p:txBody>
          <a:bodyPr/>
          <a:lstStyle>
            <a:lvl1pPr>
              <a:defRPr smtClean="0"/>
            </a:lvl1pPr>
          </a:lstStyle>
          <a:p>
            <a:pPr>
              <a:defRPr/>
            </a:pPr>
            <a:fld id="{688722D6-8AAD-4C5D-B92D-D01D727CA48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3B200916-8296-4F33-8F3D-F89E09DB240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381000"/>
            <a:ext cx="55626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07BDAD7B-8BC5-46EC-A0E2-3D5659DC7F3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17CD207F-0D49-4E38-B7F6-7F4314FD8AA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199279A6-F0CF-4DD0-A3E8-D71B4249966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7526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53000" y="17526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F8737A49-547B-4CA8-8AE8-26A52AA5AA9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dt" sz="half" idx="10"/>
          </p:nvPr>
        </p:nvSpPr>
        <p:spPr>
          <a:ln/>
        </p:spPr>
        <p:txBody>
          <a:bodyPr/>
          <a:lstStyle>
            <a:lvl1pPr>
              <a:defRPr/>
            </a:lvl1pPr>
          </a:lstStyle>
          <a:p>
            <a:pPr>
              <a:defRPr/>
            </a:pPr>
            <a:endParaRPr lang="en-US"/>
          </a:p>
        </p:txBody>
      </p:sp>
      <p:sp>
        <p:nvSpPr>
          <p:cNvPr id="8" name="Rectangle 9"/>
          <p:cNvSpPr>
            <a:spLocks noGrp="1" noChangeArrowheads="1"/>
          </p:cNvSpPr>
          <p:nvPr>
            <p:ph type="ftr" sz="quarter" idx="11"/>
          </p:nvPr>
        </p:nvSpPr>
        <p:spPr>
          <a:ln/>
        </p:spPr>
        <p:txBody>
          <a:bodyPr/>
          <a:lstStyle>
            <a:lvl1pPr>
              <a:defRPr/>
            </a:lvl1pPr>
          </a:lstStyle>
          <a:p>
            <a:pPr>
              <a:defRPr/>
            </a:pPr>
            <a:endParaRPr lang="en-US"/>
          </a:p>
        </p:txBody>
      </p:sp>
      <p:sp>
        <p:nvSpPr>
          <p:cNvPr id="9" name="Rectangle 10"/>
          <p:cNvSpPr>
            <a:spLocks noGrp="1" noChangeArrowheads="1"/>
          </p:cNvSpPr>
          <p:nvPr>
            <p:ph type="sldNum" sz="quarter" idx="12"/>
          </p:nvPr>
        </p:nvSpPr>
        <p:spPr>
          <a:ln/>
        </p:spPr>
        <p:txBody>
          <a:bodyPr/>
          <a:lstStyle>
            <a:lvl1pPr>
              <a:defRPr/>
            </a:lvl1pPr>
          </a:lstStyle>
          <a:p>
            <a:pPr>
              <a:defRPr/>
            </a:pPr>
            <a:fld id="{3E74EAB0-C18F-44A5-9215-3CB4D941138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dt" sz="half" idx="10"/>
          </p:nvPr>
        </p:nvSpPr>
        <p:spPr>
          <a:ln/>
        </p:spPr>
        <p:txBody>
          <a:bodyPr/>
          <a:lstStyle>
            <a:lvl1pPr>
              <a:defRPr/>
            </a:lvl1pPr>
          </a:lstStyle>
          <a:p>
            <a:pPr>
              <a:defRPr/>
            </a:pPr>
            <a:endParaRPr lang="en-US"/>
          </a:p>
        </p:txBody>
      </p:sp>
      <p:sp>
        <p:nvSpPr>
          <p:cNvPr id="4" name="Rectangle 9"/>
          <p:cNvSpPr>
            <a:spLocks noGrp="1" noChangeArrowheads="1"/>
          </p:cNvSpPr>
          <p:nvPr>
            <p:ph type="ftr" sz="quarter" idx="11"/>
          </p:nvPr>
        </p:nvSpPr>
        <p:spPr>
          <a:ln/>
        </p:spPr>
        <p:txBody>
          <a:bodyPr/>
          <a:lstStyle>
            <a:lvl1pPr>
              <a:defRPr/>
            </a:lvl1pPr>
          </a:lstStyle>
          <a:p>
            <a:pPr>
              <a:defRPr/>
            </a:pPr>
            <a:endParaRPr lang="en-US"/>
          </a:p>
        </p:txBody>
      </p:sp>
      <p:sp>
        <p:nvSpPr>
          <p:cNvPr id="5" name="Rectangle 10"/>
          <p:cNvSpPr>
            <a:spLocks noGrp="1" noChangeArrowheads="1"/>
          </p:cNvSpPr>
          <p:nvPr>
            <p:ph type="sldNum" sz="quarter" idx="12"/>
          </p:nvPr>
        </p:nvSpPr>
        <p:spPr>
          <a:ln/>
        </p:spPr>
        <p:txBody>
          <a:bodyPr/>
          <a:lstStyle>
            <a:lvl1pPr>
              <a:defRPr/>
            </a:lvl1pPr>
          </a:lstStyle>
          <a:p>
            <a:pPr>
              <a:defRPr/>
            </a:pPr>
            <a:fld id="{989AE202-3CF6-4982-9BE8-774973E395C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en-US"/>
          </a:p>
        </p:txBody>
      </p:sp>
      <p:sp>
        <p:nvSpPr>
          <p:cNvPr id="3" name="Rectangle 9"/>
          <p:cNvSpPr>
            <a:spLocks noGrp="1" noChangeArrowheads="1"/>
          </p:cNvSpPr>
          <p:nvPr>
            <p:ph type="ftr" sz="quarter" idx="11"/>
          </p:nvPr>
        </p:nvSpPr>
        <p:spPr>
          <a:ln/>
        </p:spPr>
        <p:txBody>
          <a:bodyPr/>
          <a:lstStyle>
            <a:lvl1pPr>
              <a:defRPr/>
            </a:lvl1pPr>
          </a:lstStyle>
          <a:p>
            <a:pPr>
              <a:defRPr/>
            </a:pPr>
            <a:endParaRPr lang="en-US"/>
          </a:p>
        </p:txBody>
      </p:sp>
      <p:sp>
        <p:nvSpPr>
          <p:cNvPr id="4" name="Rectangle 10"/>
          <p:cNvSpPr>
            <a:spLocks noGrp="1" noChangeArrowheads="1"/>
          </p:cNvSpPr>
          <p:nvPr>
            <p:ph type="sldNum" sz="quarter" idx="12"/>
          </p:nvPr>
        </p:nvSpPr>
        <p:spPr>
          <a:ln/>
        </p:spPr>
        <p:txBody>
          <a:bodyPr/>
          <a:lstStyle>
            <a:lvl1pPr>
              <a:defRPr/>
            </a:lvl1pPr>
          </a:lstStyle>
          <a:p>
            <a:pPr>
              <a:defRPr/>
            </a:pPr>
            <a:fld id="{99BD3B59-D8A0-40B5-A838-26CFA6E7838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57E42AE2-5DBB-4E2D-A0AF-76AEDBFD1EF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AFCE7C20-82A8-42CD-817D-912C707DC45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rgbClr val="906D58"/>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ltGray">
          <a:xfrm>
            <a:off x="609600" y="228600"/>
            <a:ext cx="8239125" cy="6391275"/>
          </a:xfrm>
          <a:prstGeom prst="rect">
            <a:avLst/>
          </a:prstGeom>
          <a:solidFill>
            <a:srgbClr val="EDE7E3"/>
          </a:solidFill>
          <a:ln w="9525">
            <a:noFill/>
            <a:miter lim="800000"/>
            <a:headEnd/>
            <a:tailEnd/>
          </a:ln>
        </p:spPr>
        <p:txBody>
          <a:bodyPr wrap="none" anchor="ctr"/>
          <a:lstStyle/>
          <a:p>
            <a:pPr algn="ctr">
              <a:defRPr/>
            </a:pPr>
            <a:endParaRPr kumimoji="1" lang="en-US"/>
          </a:p>
        </p:txBody>
      </p:sp>
      <p:sp>
        <p:nvSpPr>
          <p:cNvPr id="5123" name="Line 3"/>
          <p:cNvSpPr>
            <a:spLocks noChangeShapeType="1"/>
          </p:cNvSpPr>
          <p:nvPr/>
        </p:nvSpPr>
        <p:spPr bwMode="ltGray">
          <a:xfrm>
            <a:off x="1016000" y="1600200"/>
            <a:ext cx="7670800" cy="0"/>
          </a:xfrm>
          <a:prstGeom prst="line">
            <a:avLst/>
          </a:prstGeom>
          <a:noFill/>
          <a:ln w="3175">
            <a:solidFill>
              <a:schemeClr val="bg2"/>
            </a:solidFill>
            <a:round/>
            <a:headEnd/>
            <a:tailEnd/>
          </a:ln>
        </p:spPr>
        <p:txBody>
          <a:bodyPr wrap="none" anchor="ctr"/>
          <a:lstStyle/>
          <a:p>
            <a:pPr>
              <a:defRPr/>
            </a:pPr>
            <a:endParaRPr lang="en-US"/>
          </a:p>
        </p:txBody>
      </p:sp>
      <p:pic>
        <p:nvPicPr>
          <p:cNvPr id="2052" name="Picture 4" descr="minispir"/>
          <p:cNvPicPr>
            <a:picLocks noChangeAspect="1" noChangeArrowheads="1"/>
          </p:cNvPicPr>
          <p:nvPr userDrawn="1"/>
        </p:nvPicPr>
        <p:blipFill>
          <a:blip r:embed="rId13"/>
          <a:srcRect b="5333"/>
          <a:stretch>
            <a:fillRect/>
          </a:stretch>
        </p:blipFill>
        <p:spPr bwMode="ltGray">
          <a:xfrm>
            <a:off x="0" y="50800"/>
            <a:ext cx="1181100" cy="4057650"/>
          </a:xfrm>
          <a:prstGeom prst="rect">
            <a:avLst/>
          </a:prstGeom>
          <a:noFill/>
          <a:ln w="9525">
            <a:noFill/>
            <a:miter lim="800000"/>
            <a:headEnd/>
            <a:tailEnd/>
          </a:ln>
        </p:spPr>
      </p:pic>
      <p:pic>
        <p:nvPicPr>
          <p:cNvPr id="2053" name="Picture 5" descr="minispir"/>
          <p:cNvPicPr>
            <a:picLocks noChangeAspect="1" noChangeArrowheads="1"/>
          </p:cNvPicPr>
          <p:nvPr/>
        </p:nvPicPr>
        <p:blipFill>
          <a:blip r:embed="rId13"/>
          <a:srcRect t="39999"/>
          <a:stretch>
            <a:fillRect/>
          </a:stretch>
        </p:blipFill>
        <p:spPr bwMode="ltGray">
          <a:xfrm>
            <a:off x="0" y="4222750"/>
            <a:ext cx="1181100" cy="2571750"/>
          </a:xfrm>
          <a:prstGeom prst="rect">
            <a:avLst/>
          </a:prstGeom>
          <a:noFill/>
          <a:ln w="9525">
            <a:noFill/>
            <a:miter lim="800000"/>
            <a:headEnd/>
            <a:tailEnd/>
          </a:ln>
        </p:spPr>
      </p:pic>
      <p:sp>
        <p:nvSpPr>
          <p:cNvPr id="2054" name="Rectangle 6"/>
          <p:cNvSpPr>
            <a:spLocks noGrp="1" noChangeArrowheads="1"/>
          </p:cNvSpPr>
          <p:nvPr>
            <p:ph type="title"/>
          </p:nvPr>
        </p:nvSpPr>
        <p:spPr bwMode="auto">
          <a:xfrm>
            <a:off x="1066800" y="381000"/>
            <a:ext cx="7620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5" name="Rectangle 7"/>
          <p:cNvSpPr>
            <a:spLocks noGrp="1" noChangeArrowheads="1"/>
          </p:cNvSpPr>
          <p:nvPr>
            <p:ph type="body" idx="1"/>
          </p:nvPr>
        </p:nvSpPr>
        <p:spPr bwMode="auto">
          <a:xfrm>
            <a:off x="1066800" y="1752600"/>
            <a:ext cx="76200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8" name="Rectangle 8"/>
          <p:cNvSpPr>
            <a:spLocks noGrp="1" noChangeArrowheads="1"/>
          </p:cNvSpPr>
          <p:nvPr>
            <p:ph type="dt" sz="half" idx="2"/>
          </p:nvPr>
        </p:nvSpPr>
        <p:spPr bwMode="auto">
          <a:xfrm>
            <a:off x="1014413" y="61071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5129" name="Rectangle 9"/>
          <p:cNvSpPr>
            <a:spLocks noGrp="1" noChangeArrowheads="1"/>
          </p:cNvSpPr>
          <p:nvPr>
            <p:ph type="ftr" sz="quarter" idx="3"/>
          </p:nvPr>
        </p:nvSpPr>
        <p:spPr bwMode="auto">
          <a:xfrm>
            <a:off x="3452813" y="6107113"/>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5130" name="Rectangle 10"/>
          <p:cNvSpPr>
            <a:spLocks noGrp="1" noChangeArrowheads="1"/>
          </p:cNvSpPr>
          <p:nvPr>
            <p:ph type="sldNum" sz="quarter" idx="4"/>
          </p:nvPr>
        </p:nvSpPr>
        <p:spPr bwMode="auto">
          <a:xfrm>
            <a:off x="6881813" y="61071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3F6B0C6F-E3B3-4037-9E98-8D259A0D6D6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Verdana" pitchFamily="34" charset="0"/>
        </a:defRPr>
      </a:lvl2pPr>
      <a:lvl3pPr algn="ctr" rtl="0" eaLnBrk="0" fontAlgn="base" hangingPunct="0">
        <a:spcBef>
          <a:spcPct val="0"/>
        </a:spcBef>
        <a:spcAft>
          <a:spcPct val="0"/>
        </a:spcAft>
        <a:defRPr sz="4400">
          <a:solidFill>
            <a:schemeClr val="tx2"/>
          </a:solidFill>
          <a:latin typeface="Verdana" pitchFamily="34" charset="0"/>
        </a:defRPr>
      </a:lvl3pPr>
      <a:lvl4pPr algn="ctr" rtl="0" eaLnBrk="0" fontAlgn="base" hangingPunct="0">
        <a:spcBef>
          <a:spcPct val="0"/>
        </a:spcBef>
        <a:spcAft>
          <a:spcPct val="0"/>
        </a:spcAft>
        <a:defRPr sz="4400">
          <a:solidFill>
            <a:schemeClr val="tx2"/>
          </a:solidFill>
          <a:latin typeface="Verdana" pitchFamily="34" charset="0"/>
        </a:defRPr>
      </a:lvl4pPr>
      <a:lvl5pPr algn="ctr" rtl="0" eaLnBrk="0" fontAlgn="base" hangingPunct="0">
        <a:spcBef>
          <a:spcPct val="0"/>
        </a:spcBef>
        <a:spcAft>
          <a:spcPct val="0"/>
        </a:spcAft>
        <a:defRPr sz="4400">
          <a:solidFill>
            <a:schemeClr val="tx2"/>
          </a:solidFill>
          <a:latin typeface="Verdana" pitchFamily="34" charset="0"/>
        </a:defRPr>
      </a:lvl5pPr>
      <a:lvl6pPr marL="457200" algn="ctr" rtl="0" fontAlgn="base">
        <a:spcBef>
          <a:spcPct val="0"/>
        </a:spcBef>
        <a:spcAft>
          <a:spcPct val="0"/>
        </a:spcAft>
        <a:defRPr sz="4400">
          <a:solidFill>
            <a:schemeClr val="tx2"/>
          </a:solidFill>
          <a:latin typeface="Verdana" pitchFamily="34" charset="0"/>
        </a:defRPr>
      </a:lvl6pPr>
      <a:lvl7pPr marL="914400" algn="ctr" rtl="0" fontAlgn="base">
        <a:spcBef>
          <a:spcPct val="0"/>
        </a:spcBef>
        <a:spcAft>
          <a:spcPct val="0"/>
        </a:spcAft>
        <a:defRPr sz="4400">
          <a:solidFill>
            <a:schemeClr val="tx2"/>
          </a:solidFill>
          <a:latin typeface="Verdana" pitchFamily="34" charset="0"/>
        </a:defRPr>
      </a:lvl7pPr>
      <a:lvl8pPr marL="1371600" algn="ctr" rtl="0" fontAlgn="base">
        <a:spcBef>
          <a:spcPct val="0"/>
        </a:spcBef>
        <a:spcAft>
          <a:spcPct val="0"/>
        </a:spcAft>
        <a:defRPr sz="4400">
          <a:solidFill>
            <a:schemeClr val="tx2"/>
          </a:solidFill>
          <a:latin typeface="Verdana" pitchFamily="34" charset="0"/>
        </a:defRPr>
      </a:lvl8pPr>
      <a:lvl9pPr marL="1828800" algn="ctr" rtl="0" fontAlgn="base">
        <a:spcBef>
          <a:spcPct val="0"/>
        </a:spcBef>
        <a:spcAft>
          <a:spcPct val="0"/>
        </a:spcAft>
        <a:defRPr sz="4400">
          <a:solidFill>
            <a:schemeClr val="tx2"/>
          </a:solidFill>
          <a:latin typeface="Verdana"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Assessments/Sample%20of%20formative%20assessment%20or%20mind%20map.doc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smtClean="0"/>
              <a:t>Al Kennedy </a:t>
            </a:r>
            <a:br>
              <a:rPr lang="en-US" smtClean="0"/>
            </a:br>
            <a:r>
              <a:rPr lang="en-US" smtClean="0"/>
              <a:t>Alternative High School</a:t>
            </a:r>
          </a:p>
        </p:txBody>
      </p:sp>
      <p:pic>
        <p:nvPicPr>
          <p:cNvPr id="4099" name="Picture 2"/>
          <p:cNvPicPr>
            <a:picLocks noChangeAspect="1" noChangeArrowheads="1"/>
          </p:cNvPicPr>
          <p:nvPr/>
        </p:nvPicPr>
        <p:blipFill>
          <a:blip r:embed="rId2"/>
          <a:srcRect/>
          <a:stretch>
            <a:fillRect/>
          </a:stretch>
        </p:blipFill>
        <p:spPr bwMode="auto">
          <a:xfrm>
            <a:off x="1752600" y="1676400"/>
            <a:ext cx="5867400" cy="4400550"/>
          </a:xfrm>
          <a:prstGeom prst="rect">
            <a:avLst/>
          </a:prstGeom>
          <a:noFill/>
          <a:ln w="9525">
            <a:noFill/>
            <a:miter lim="800000"/>
            <a:headEnd/>
            <a:tailEnd/>
          </a:ln>
        </p:spPr>
      </p:pic>
      <p:sp>
        <p:nvSpPr>
          <p:cNvPr id="4" name="TextBox 3"/>
          <p:cNvSpPr txBox="1"/>
          <p:nvPr/>
        </p:nvSpPr>
        <p:spPr>
          <a:xfrm>
            <a:off x="2209800" y="2286000"/>
            <a:ext cx="2971800" cy="646331"/>
          </a:xfrm>
          <a:prstGeom prst="rect">
            <a:avLst/>
          </a:prstGeom>
          <a:noFill/>
        </p:spPr>
        <p:txBody>
          <a:bodyPr wrap="square" rtlCol="0">
            <a:spAutoFit/>
          </a:bodyPr>
          <a:lstStyle/>
          <a:p>
            <a:r>
              <a:rPr lang="en-US" sz="3600" dirty="0" smtClean="0">
                <a:solidFill>
                  <a:srgbClr val="00B050"/>
                </a:solidFill>
              </a:rPr>
              <a:t>Water Studies</a:t>
            </a:r>
            <a:endParaRPr lang="en-US" sz="3600" dirty="0">
              <a:solidFill>
                <a:srgbClr val="00B050"/>
              </a:solidFill>
            </a:endParaRPr>
          </a:p>
        </p:txBody>
      </p:sp>
      <p:sp>
        <p:nvSpPr>
          <p:cNvPr id="5" name="TextBox 4"/>
          <p:cNvSpPr txBox="1"/>
          <p:nvPr/>
        </p:nvSpPr>
        <p:spPr>
          <a:xfrm>
            <a:off x="1752600" y="6172200"/>
            <a:ext cx="5943600" cy="461665"/>
          </a:xfrm>
          <a:prstGeom prst="rect">
            <a:avLst/>
          </a:prstGeom>
          <a:noFill/>
        </p:spPr>
        <p:txBody>
          <a:bodyPr wrap="square" rtlCol="0">
            <a:spAutoFit/>
          </a:bodyPr>
          <a:lstStyle/>
          <a:p>
            <a:r>
              <a:rPr lang="en-US" dirty="0" smtClean="0"/>
              <a:t>http://blogs.slane.k12.or.us/kennedy/</a:t>
            </a:r>
            <a:endParaRPr lang="en-US" dirty="0"/>
          </a:p>
        </p:txBody>
      </p:sp>
      <p:sp>
        <p:nvSpPr>
          <p:cNvPr id="6" name="Oval Callout 5"/>
          <p:cNvSpPr/>
          <p:nvPr/>
        </p:nvSpPr>
        <p:spPr bwMode="auto">
          <a:xfrm>
            <a:off x="2133600" y="3962400"/>
            <a:ext cx="1066800" cy="609600"/>
          </a:xfrm>
          <a:prstGeom prst="wedgeEllipseCallout">
            <a:avLst>
              <a:gd name="adj1" fmla="val 69711"/>
              <a:gd name="adj2" fmla="val 28697"/>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dirty="0" smtClean="0">
                <a:ln>
                  <a:noFill/>
                </a:ln>
                <a:solidFill>
                  <a:schemeClr val="tx1"/>
                </a:solidFill>
                <a:effectLst/>
                <a:latin typeface="Times New Roman" pitchFamily="18" charset="0"/>
              </a:rPr>
              <a:t>My name is </a:t>
            </a:r>
          </a:p>
          <a:p>
            <a:pPr marL="0" marR="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dirty="0" smtClean="0">
                <a:ln>
                  <a:noFill/>
                </a:ln>
                <a:solidFill>
                  <a:schemeClr val="tx1"/>
                </a:solidFill>
                <a:effectLst/>
                <a:latin typeface="Times New Roman" pitchFamily="18" charset="0"/>
              </a:rPr>
              <a:t>Vickie Costello</a:t>
            </a:r>
          </a:p>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dirty="0" smtClean="0">
              <a:ln>
                <a:noFill/>
              </a:ln>
              <a:solidFill>
                <a:schemeClr val="tx1"/>
              </a:solidFill>
              <a:effectLst/>
              <a:latin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z="3600" b="1" smtClean="0"/>
              <a:t>My Goals</a:t>
            </a:r>
          </a:p>
        </p:txBody>
      </p:sp>
      <p:sp>
        <p:nvSpPr>
          <p:cNvPr id="12291" name="Rectangle 3"/>
          <p:cNvSpPr>
            <a:spLocks noGrp="1" noChangeArrowheads="1"/>
          </p:cNvSpPr>
          <p:nvPr>
            <p:ph type="body" idx="1"/>
          </p:nvPr>
        </p:nvSpPr>
        <p:spPr/>
        <p:txBody>
          <a:bodyPr/>
          <a:lstStyle/>
          <a:p>
            <a:pPr eaLnBrk="1" hangingPunct="1">
              <a:lnSpc>
                <a:spcPct val="90000"/>
              </a:lnSpc>
            </a:pPr>
            <a:r>
              <a:rPr lang="en-US" dirty="0" smtClean="0"/>
              <a:t>Create structure to improve my water studies unit and aid assessment</a:t>
            </a:r>
          </a:p>
          <a:p>
            <a:pPr eaLnBrk="1" hangingPunct="1">
              <a:lnSpc>
                <a:spcPct val="90000"/>
              </a:lnSpc>
            </a:pPr>
            <a:r>
              <a:rPr lang="en-US" dirty="0" smtClean="0"/>
              <a:t>Find ways to get my students to do more higher-order thinking</a:t>
            </a:r>
          </a:p>
          <a:p>
            <a:pPr eaLnBrk="1" hangingPunct="1">
              <a:lnSpc>
                <a:spcPct val="90000"/>
              </a:lnSpc>
            </a:pPr>
            <a:r>
              <a:rPr lang="en-US" dirty="0" smtClean="0"/>
              <a:t>Add more math into my integrated curriculum </a:t>
            </a:r>
          </a:p>
          <a:p>
            <a:pPr eaLnBrk="1" hangingPunct="1">
              <a:lnSpc>
                <a:spcPct val="90000"/>
              </a:lnSpc>
            </a:pPr>
            <a:r>
              <a:rPr lang="en-US" dirty="0" smtClean="0"/>
              <a:t>Add engaging activities that support scientific inquiry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mtClean="0"/>
              <a:t>Let’s Have a Great Year!</a:t>
            </a:r>
          </a:p>
        </p:txBody>
      </p:sp>
      <p:pic>
        <p:nvPicPr>
          <p:cNvPr id="13315" name="Picture 361"/>
          <p:cNvPicPr>
            <a:picLocks noChangeAspect="1" noChangeArrowheads="1"/>
          </p:cNvPicPr>
          <p:nvPr/>
        </p:nvPicPr>
        <p:blipFill>
          <a:blip r:embed="rId2"/>
          <a:srcRect/>
          <a:stretch>
            <a:fillRect/>
          </a:stretch>
        </p:blipFill>
        <p:spPr bwMode="auto">
          <a:xfrm>
            <a:off x="1600200" y="1752600"/>
            <a:ext cx="6096000" cy="4572000"/>
          </a:xfrm>
          <a:prstGeom prst="rect">
            <a:avLst/>
          </a:prstGeom>
          <a:noFill/>
          <a:ln w="9525">
            <a:noFill/>
            <a:miter lim="800000"/>
            <a:headEnd/>
            <a:tailEnd/>
          </a:ln>
        </p:spPr>
      </p:pic>
    </p:spTree>
  </p:cSld>
  <p:clrMapOvr>
    <a:masterClrMapping/>
  </p:clrMapOvr>
  <p:transition spd="med">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43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914400" y="457200"/>
            <a:ext cx="7721600" cy="1143000"/>
          </a:xfrm>
        </p:spPr>
        <p:txBody>
          <a:bodyPr/>
          <a:lstStyle/>
          <a:p>
            <a:pPr eaLnBrk="1" hangingPunct="1"/>
            <a:r>
              <a:rPr lang="en-US" sz="3600" b="1" dirty="0" smtClean="0"/>
              <a:t>Unit Plan Summary:</a:t>
            </a:r>
          </a:p>
        </p:txBody>
      </p:sp>
      <p:sp>
        <p:nvSpPr>
          <p:cNvPr id="5123" name="Rectangle 3"/>
          <p:cNvSpPr>
            <a:spLocks noGrp="1" noChangeArrowheads="1"/>
          </p:cNvSpPr>
          <p:nvPr>
            <p:ph type="subTitle" idx="1"/>
          </p:nvPr>
        </p:nvSpPr>
        <p:spPr>
          <a:xfrm>
            <a:off x="1524000" y="1524000"/>
            <a:ext cx="6375400" cy="4038600"/>
          </a:xfrm>
        </p:spPr>
        <p:txBody>
          <a:bodyPr/>
          <a:lstStyle/>
          <a:p>
            <a:pPr algn="just" eaLnBrk="1" hangingPunct="1">
              <a:lnSpc>
                <a:spcPct val="90000"/>
              </a:lnSpc>
              <a:buFontTx/>
              <a:buNone/>
            </a:pPr>
            <a:r>
              <a:rPr lang="en-US" sz="2400" i="1" dirty="0" smtClean="0"/>
              <a:t>Students demonstrate critical thinking by discovering the interconnectedness between water quality, dam placement, mining and salmon habitat. Using technology in the field, and real time data from the internet, they will be asked to determine if the critical resource of water will be safe and sufficient to support the predicted population in the Coast Fork Willamette watershed. Working as self-directed learners, students move from the water cycle to calculating the usage of the City and the rural populations. </a:t>
            </a:r>
            <a:endParaRPr lang="en-US" sz="24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838200" y="533400"/>
            <a:ext cx="7721600" cy="1143000"/>
          </a:xfrm>
        </p:spPr>
        <p:txBody>
          <a:bodyPr/>
          <a:lstStyle/>
          <a:p>
            <a:pPr eaLnBrk="1" hangingPunct="1"/>
            <a:r>
              <a:rPr lang="en-US" i="1" smtClean="0"/>
              <a:t/>
            </a:r>
            <a:br>
              <a:rPr lang="en-US" i="1" smtClean="0"/>
            </a:br>
            <a:r>
              <a:rPr lang="en-US" sz="3600" b="1" smtClean="0"/>
              <a:t>Essential Question</a:t>
            </a:r>
            <a:br>
              <a:rPr lang="en-US" sz="3600" b="1" smtClean="0"/>
            </a:br>
            <a:r>
              <a:rPr lang="en-US" sz="3600" b="1" smtClean="0"/>
              <a:t/>
            </a:r>
            <a:br>
              <a:rPr lang="en-US" sz="3600" b="1" smtClean="0"/>
            </a:br>
            <a:endParaRPr lang="en-US" sz="3600" b="1" smtClean="0"/>
          </a:p>
        </p:txBody>
      </p:sp>
      <p:sp>
        <p:nvSpPr>
          <p:cNvPr id="6147" name="Rectangle 3"/>
          <p:cNvSpPr>
            <a:spLocks noGrp="1" noChangeArrowheads="1"/>
          </p:cNvSpPr>
          <p:nvPr>
            <p:ph type="subTitle" idx="1"/>
          </p:nvPr>
        </p:nvSpPr>
        <p:spPr>
          <a:xfrm>
            <a:off x="5029200" y="2133600"/>
            <a:ext cx="3124200" cy="2743200"/>
          </a:xfrm>
        </p:spPr>
        <p:txBody>
          <a:bodyPr/>
          <a:lstStyle/>
          <a:p>
            <a:pPr eaLnBrk="1" hangingPunct="1">
              <a:buFontTx/>
              <a:buNone/>
            </a:pPr>
            <a:r>
              <a:rPr lang="en-US" dirty="0" smtClean="0">
                <a:cs typeface="Times New Roman" pitchFamily="18" charset="0"/>
              </a:rPr>
              <a:t>Will your grandkids go thirsty in our watershed?</a:t>
            </a:r>
            <a:endParaRPr lang="en-US" dirty="0" smtClean="0"/>
          </a:p>
        </p:txBody>
      </p:sp>
      <p:pic>
        <p:nvPicPr>
          <p:cNvPr id="6148" name="Picture 2"/>
          <p:cNvPicPr>
            <a:picLocks noChangeAspect="1" noChangeArrowheads="1"/>
          </p:cNvPicPr>
          <p:nvPr/>
        </p:nvPicPr>
        <p:blipFill>
          <a:blip r:embed="rId2"/>
          <a:srcRect/>
          <a:stretch>
            <a:fillRect/>
          </a:stretch>
        </p:blipFill>
        <p:spPr bwMode="auto">
          <a:xfrm>
            <a:off x="1219200" y="1676400"/>
            <a:ext cx="3505200" cy="4672013"/>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990600" y="533400"/>
            <a:ext cx="7721600" cy="1143000"/>
          </a:xfrm>
        </p:spPr>
        <p:txBody>
          <a:bodyPr/>
          <a:lstStyle/>
          <a:p>
            <a:pPr eaLnBrk="1" hangingPunct="1"/>
            <a:r>
              <a:rPr lang="en-US" sz="3200" b="1" smtClean="0">
                <a:cs typeface="Times New Roman" pitchFamily="18" charset="0"/>
              </a:rPr>
              <a:t>Unit Questions</a:t>
            </a:r>
            <a:r>
              <a:rPr lang="en-US" smtClean="0">
                <a:cs typeface="Times New Roman" pitchFamily="18" charset="0"/>
              </a:rPr>
              <a:t/>
            </a:r>
            <a:br>
              <a:rPr lang="en-US" smtClean="0">
                <a:cs typeface="Times New Roman" pitchFamily="18" charset="0"/>
              </a:rPr>
            </a:br>
            <a:endParaRPr lang="en-US" sz="2000" smtClean="0">
              <a:cs typeface="Arial" charset="0"/>
            </a:endParaRPr>
          </a:p>
        </p:txBody>
      </p:sp>
      <p:sp>
        <p:nvSpPr>
          <p:cNvPr id="4100" name="Text Box 4"/>
          <p:cNvSpPr txBox="1">
            <a:spLocks noChangeArrowheads="1"/>
          </p:cNvSpPr>
          <p:nvPr/>
        </p:nvSpPr>
        <p:spPr bwMode="auto">
          <a:xfrm>
            <a:off x="1143000" y="1295400"/>
            <a:ext cx="7467600" cy="2862322"/>
          </a:xfrm>
          <a:prstGeom prst="rect">
            <a:avLst/>
          </a:prstGeom>
          <a:noFill/>
          <a:ln w="9525">
            <a:solidFill>
              <a:schemeClr val="accent1"/>
            </a:solidFill>
            <a:miter lim="800000"/>
            <a:headEnd/>
            <a:tailEnd/>
          </a:ln>
          <a:effectLst/>
        </p:spPr>
        <p:txBody>
          <a:bodyPr>
            <a:spAutoFit/>
          </a:bodyPr>
          <a:lstStyle/>
          <a:p>
            <a:pPr>
              <a:defRPr/>
            </a:pPr>
            <a:r>
              <a:rPr lang="en-US" dirty="0" smtClean="0"/>
              <a:t>How does it get here?</a:t>
            </a:r>
          </a:p>
          <a:p>
            <a:pPr>
              <a:defRPr/>
            </a:pPr>
            <a:r>
              <a:rPr lang="en-US" dirty="0" smtClean="0"/>
              <a:t>How much water do we use now? Will we use?</a:t>
            </a:r>
          </a:p>
          <a:p>
            <a:pPr>
              <a:defRPr/>
            </a:pPr>
            <a:r>
              <a:rPr lang="en-US" dirty="0" smtClean="0"/>
              <a:t>Is </a:t>
            </a:r>
            <a:r>
              <a:rPr lang="en-US" dirty="0"/>
              <a:t>our </a:t>
            </a:r>
            <a:r>
              <a:rPr lang="en-US" dirty="0" smtClean="0"/>
              <a:t>water source safe?</a:t>
            </a:r>
          </a:p>
          <a:p>
            <a:pPr>
              <a:defRPr/>
            </a:pPr>
            <a:r>
              <a:rPr lang="en-US" dirty="0" smtClean="0"/>
              <a:t>How have European Americans impacted the local water?</a:t>
            </a:r>
          </a:p>
          <a:p>
            <a:pPr>
              <a:defRPr/>
            </a:pPr>
            <a:endParaRPr lang="en-US" dirty="0"/>
          </a:p>
          <a:p>
            <a:pPr>
              <a:defRPr/>
            </a:pPr>
            <a:endParaRPr lang="en-US" dirty="0"/>
          </a:p>
          <a:p>
            <a:pPr marL="344488" indent="-344488">
              <a:spcBef>
                <a:spcPct val="50000"/>
              </a:spcBef>
              <a:defRPr/>
            </a:pPr>
            <a:endParaRPr lang="en-US" dirty="0">
              <a:solidFill>
                <a:schemeClr val="tx2"/>
              </a:solidFill>
              <a:latin typeface="Verdana"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1676400"/>
            <a:ext cx="7315200" cy="5355312"/>
          </a:xfrm>
          <a:prstGeom prst="rect">
            <a:avLst/>
          </a:prstGeom>
        </p:spPr>
        <p:txBody>
          <a:bodyPr wrap="square">
            <a:spAutoFit/>
          </a:bodyPr>
          <a:lstStyle/>
          <a:p>
            <a:pPr>
              <a:defRPr/>
            </a:pPr>
            <a:r>
              <a:rPr lang="en-US" sz="1800" dirty="0" smtClean="0"/>
              <a:t>What is the water cycle for Cottage Grove?  </a:t>
            </a:r>
          </a:p>
          <a:p>
            <a:pPr>
              <a:defRPr/>
            </a:pPr>
            <a:r>
              <a:rPr lang="en-US" sz="1800" dirty="0" smtClean="0"/>
              <a:t>What watershed do we live in and what does it look like?</a:t>
            </a:r>
          </a:p>
          <a:p>
            <a:pPr>
              <a:defRPr/>
            </a:pPr>
            <a:r>
              <a:rPr lang="en-US" sz="1800" dirty="0" smtClean="0"/>
              <a:t>Do our hills help collect water?    (inquiry)</a:t>
            </a:r>
          </a:p>
          <a:p>
            <a:pPr>
              <a:defRPr/>
            </a:pPr>
            <a:r>
              <a:rPr lang="en-US" sz="1800" dirty="0" smtClean="0"/>
              <a:t>How much water does CG use?</a:t>
            </a:r>
          </a:p>
          <a:p>
            <a:pPr>
              <a:defRPr/>
            </a:pPr>
            <a:r>
              <a:rPr lang="en-US" sz="1800" dirty="0" smtClean="0"/>
              <a:t>How many water rights are in effect outside of CG within our watershed?</a:t>
            </a:r>
          </a:p>
          <a:p>
            <a:pPr>
              <a:defRPr/>
            </a:pPr>
            <a:r>
              <a:rPr lang="en-US" sz="1800" dirty="0" smtClean="0"/>
              <a:t>What is the projected population growth for CFW watershed?</a:t>
            </a:r>
          </a:p>
          <a:p>
            <a:pPr>
              <a:defRPr/>
            </a:pPr>
            <a:r>
              <a:rPr lang="en-US" sz="1800" dirty="0" smtClean="0"/>
              <a:t>How is water quality tested?</a:t>
            </a:r>
          </a:p>
          <a:p>
            <a:pPr>
              <a:defRPr/>
            </a:pPr>
            <a:r>
              <a:rPr lang="en-US" sz="1800" dirty="0" smtClean="0"/>
              <a:t>What is our water quality index?</a:t>
            </a:r>
          </a:p>
          <a:p>
            <a:pPr>
              <a:defRPr/>
            </a:pPr>
            <a:r>
              <a:rPr lang="en-US" sz="1800" dirty="0" smtClean="0"/>
              <a:t>Are we in violation of the Clean Water Act?</a:t>
            </a:r>
          </a:p>
          <a:p>
            <a:pPr>
              <a:defRPr/>
            </a:pPr>
            <a:r>
              <a:rPr lang="en-US" sz="1800" dirty="0" smtClean="0"/>
              <a:t>What macro invertebrates do we have locally? </a:t>
            </a:r>
          </a:p>
          <a:p>
            <a:pPr>
              <a:defRPr/>
            </a:pPr>
            <a:r>
              <a:rPr lang="en-US" sz="1800" dirty="0" smtClean="0"/>
              <a:t>What have European Americans done to  the water supply?</a:t>
            </a:r>
          </a:p>
          <a:p>
            <a:pPr>
              <a:defRPr/>
            </a:pPr>
            <a:endParaRPr lang="en-US" sz="1800" dirty="0" smtClean="0"/>
          </a:p>
          <a:p>
            <a:pPr>
              <a:defRPr/>
            </a:pPr>
            <a:r>
              <a:rPr lang="en-US" sz="1800" dirty="0" smtClean="0"/>
              <a:t>Extensions:</a:t>
            </a:r>
          </a:p>
          <a:p>
            <a:pPr>
              <a:defRPr/>
            </a:pPr>
            <a:r>
              <a:rPr lang="en-US" sz="1800" dirty="0" smtClean="0"/>
              <a:t> Model stream flow  gradient model </a:t>
            </a:r>
            <a:r>
              <a:rPr lang="en-US" sz="1800" dirty="0" smtClean="0">
                <a:sym typeface="Wingdings" pitchFamily="2" charset="2"/>
              </a:rPr>
              <a:t></a:t>
            </a:r>
            <a:r>
              <a:rPr lang="en-US" sz="1800" dirty="0" smtClean="0"/>
              <a:t>impact on erosion</a:t>
            </a:r>
          </a:p>
          <a:p>
            <a:pPr>
              <a:defRPr/>
            </a:pPr>
            <a:r>
              <a:rPr lang="en-US" sz="1800" dirty="0" smtClean="0"/>
              <a:t>What is our water used for? crops/irrigation?  Water usage? Camping usage?</a:t>
            </a:r>
          </a:p>
          <a:p>
            <a:pPr>
              <a:defRPr/>
            </a:pPr>
            <a:r>
              <a:rPr lang="en-US" sz="1800" dirty="0" smtClean="0"/>
              <a:t>Are our wetlands growing or diminishing? Can we repair wetland/riparian?</a:t>
            </a:r>
          </a:p>
          <a:p>
            <a:pPr>
              <a:defRPr/>
            </a:pPr>
            <a:r>
              <a:rPr lang="en-US" sz="1800" dirty="0" smtClean="0"/>
              <a:t>Provide samples of improvements to CCR (content/graphics)</a:t>
            </a:r>
          </a:p>
          <a:p>
            <a:pPr>
              <a:defRPr/>
            </a:pPr>
            <a:r>
              <a:rPr lang="en-US" sz="1800" dirty="0" smtClean="0"/>
              <a:t>Can the town of CG flood again? Where?</a:t>
            </a:r>
          </a:p>
          <a:p>
            <a:pPr>
              <a:defRPr/>
            </a:pPr>
            <a:endParaRPr lang="en-US" sz="1800" dirty="0" smtClean="0"/>
          </a:p>
        </p:txBody>
      </p:sp>
      <p:sp>
        <p:nvSpPr>
          <p:cNvPr id="3" name="Text Box 6"/>
          <p:cNvSpPr txBox="1">
            <a:spLocks noChangeArrowheads="1"/>
          </p:cNvSpPr>
          <p:nvPr/>
        </p:nvSpPr>
        <p:spPr bwMode="auto">
          <a:xfrm>
            <a:off x="1066800" y="457200"/>
            <a:ext cx="7543800" cy="579438"/>
          </a:xfrm>
          <a:prstGeom prst="rect">
            <a:avLst/>
          </a:prstGeom>
          <a:noFill/>
          <a:ln w="9525">
            <a:noFill/>
            <a:miter lim="800000"/>
            <a:headEnd/>
            <a:tailEnd/>
          </a:ln>
        </p:spPr>
        <p:txBody>
          <a:bodyPr>
            <a:spAutoFit/>
          </a:bodyPr>
          <a:lstStyle/>
          <a:p>
            <a:pPr algn="ctr">
              <a:spcBef>
                <a:spcPct val="50000"/>
              </a:spcBef>
            </a:pPr>
            <a:r>
              <a:rPr lang="en-US" sz="3200" b="1" dirty="0">
                <a:solidFill>
                  <a:schemeClr val="tx2"/>
                </a:solidFill>
                <a:latin typeface="Verdana" pitchFamily="34" charset="0"/>
                <a:cs typeface="Times New Roman" pitchFamily="18" charset="0"/>
              </a:rPr>
              <a:t>Content Questions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2400" b="1" smtClean="0"/>
              <a:t>Benefits of Using Project Approaches, Ongoing Assessment, and CFQs in My Unit</a:t>
            </a:r>
          </a:p>
        </p:txBody>
      </p:sp>
      <p:sp>
        <p:nvSpPr>
          <p:cNvPr id="9219" name="Rectangle 3"/>
          <p:cNvSpPr>
            <a:spLocks noGrp="1" noChangeArrowheads="1"/>
          </p:cNvSpPr>
          <p:nvPr>
            <p:ph type="body" idx="1"/>
          </p:nvPr>
        </p:nvSpPr>
        <p:spPr>
          <a:xfrm>
            <a:off x="1066800" y="1752600"/>
            <a:ext cx="7620000" cy="4724400"/>
          </a:xfrm>
        </p:spPr>
        <p:txBody>
          <a:bodyPr/>
          <a:lstStyle/>
          <a:p>
            <a:pPr eaLnBrk="1" hangingPunct="1"/>
            <a:r>
              <a:rPr lang="en-US" sz="2400" dirty="0" smtClean="0"/>
              <a:t>Students collaborate with peers to collect data (using technology) to understand the health of their watershed.</a:t>
            </a:r>
          </a:p>
          <a:p>
            <a:pPr eaLnBrk="1" hangingPunct="1"/>
            <a:r>
              <a:rPr lang="en-US" sz="2400" dirty="0" smtClean="0"/>
              <a:t>Students look at real time data to gain a historical perspective of local water volumes.</a:t>
            </a:r>
          </a:p>
          <a:p>
            <a:pPr eaLnBrk="1" hangingPunct="1"/>
            <a:r>
              <a:rPr lang="en-US" sz="2400" dirty="0" smtClean="0"/>
              <a:t>Students will improve writing </a:t>
            </a:r>
            <a:r>
              <a:rPr lang="en-US" sz="2400" dirty="0" smtClean="0"/>
              <a:t>and thinking skills </a:t>
            </a:r>
            <a:r>
              <a:rPr lang="en-US" sz="2400" dirty="0" smtClean="0"/>
              <a:t>through peer assessment and reflection.</a:t>
            </a:r>
            <a:endParaRPr lang="en-US" sz="2400" dirty="0" smtClean="0"/>
          </a:p>
          <a:p>
            <a:pPr eaLnBrk="1" hangingPunct="1"/>
            <a:r>
              <a:rPr lang="en-US" sz="2400" dirty="0" smtClean="0"/>
              <a:t>Public publishing on the school’s website of the answer to the essential question will improve the quality of student work.</a:t>
            </a:r>
            <a:endParaRPr lang="en-US" sz="24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z="2800" b="1" smtClean="0"/>
              <a:t>By Using Project Approaches,  Ongoing Assessment, and CFQs</a:t>
            </a:r>
          </a:p>
        </p:txBody>
      </p:sp>
      <p:sp>
        <p:nvSpPr>
          <p:cNvPr id="10243" name="Rectangle 4"/>
          <p:cNvSpPr>
            <a:spLocks noGrp="1" noChangeArrowheads="1"/>
          </p:cNvSpPr>
          <p:nvPr>
            <p:ph type="body" idx="1"/>
          </p:nvPr>
        </p:nvSpPr>
        <p:spPr>
          <a:xfrm>
            <a:off x="1066800" y="1447800"/>
            <a:ext cx="7620000" cy="4343400"/>
          </a:xfrm>
        </p:spPr>
        <p:txBody>
          <a:bodyPr/>
          <a:lstStyle/>
          <a:p>
            <a:pPr lvl="1" eaLnBrk="1" hangingPunct="1">
              <a:buFont typeface="Wingdings" pitchFamily="2" charset="2"/>
              <a:buNone/>
            </a:pPr>
            <a:endParaRPr lang="en-US" dirty="0" smtClean="0"/>
          </a:p>
          <a:p>
            <a:pPr lvl="1" eaLnBrk="1" hangingPunct="1">
              <a:buFont typeface="Wingdings" pitchFamily="2" charset="2"/>
              <a:buNone/>
            </a:pPr>
            <a:r>
              <a:rPr lang="en-US" sz="2400" b="1" dirty="0" smtClean="0"/>
              <a:t>My Students Will:</a:t>
            </a:r>
          </a:p>
          <a:p>
            <a:pPr lvl="1" eaLnBrk="1" hangingPunct="1"/>
            <a:r>
              <a:rPr lang="en-US" sz="2400" dirty="0" smtClean="0"/>
              <a:t>Experience gathering data </a:t>
            </a:r>
            <a:r>
              <a:rPr lang="en-US" sz="2400" dirty="0" smtClean="0"/>
              <a:t>and correlating it to real-world quality definitions </a:t>
            </a:r>
            <a:endParaRPr lang="en-US" sz="2400" dirty="0" smtClean="0"/>
          </a:p>
          <a:p>
            <a:pPr lvl="1" eaLnBrk="1" hangingPunct="1"/>
            <a:r>
              <a:rPr lang="en-US" sz="2400" dirty="0" smtClean="0"/>
              <a:t>Self-assessment skills will assist students in time management and successful delivery of the final product</a:t>
            </a:r>
          </a:p>
          <a:p>
            <a:pPr lvl="1" eaLnBrk="1" hangingPunct="1"/>
            <a:r>
              <a:rPr lang="en-US" sz="2400" dirty="0" smtClean="0"/>
              <a:t>Celebrating success </a:t>
            </a:r>
            <a:r>
              <a:rPr lang="en-US" sz="2400" dirty="0" smtClean="0"/>
              <a:t>with tasks and highly engaging activities in each unit will maintain strong collaboration</a:t>
            </a:r>
            <a:endParaRPr lang="en-US" sz="2400" dirty="0" smtClean="0"/>
          </a:p>
          <a:p>
            <a:pPr lvl="1" eaLnBrk="1" hangingPunct="1"/>
            <a:endParaRPr lang="en-US" sz="20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1066800" y="457200"/>
            <a:ext cx="7620000" cy="1143000"/>
          </a:xfrm>
        </p:spPr>
        <p:txBody>
          <a:bodyPr/>
          <a:lstStyle/>
          <a:p>
            <a:pPr eaLnBrk="1" hangingPunct="1"/>
            <a:r>
              <a:rPr lang="en-US" sz="3200" b="1" dirty="0" smtClean="0"/>
              <a:t>Gauging Student Needs </a:t>
            </a:r>
            <a:r>
              <a:rPr lang="en-US" sz="3200" b="1" dirty="0" smtClean="0"/>
              <a:t>Assessment       </a:t>
            </a:r>
            <a:r>
              <a:rPr lang="en-US" sz="3200" b="1" dirty="0" smtClean="0"/>
              <a:t/>
            </a:r>
            <a:br>
              <a:rPr lang="en-US" sz="3200" b="1" dirty="0" smtClean="0"/>
            </a:br>
            <a:endParaRPr lang="en-US" sz="3200" b="1" dirty="0" smtClean="0"/>
          </a:p>
        </p:txBody>
      </p:sp>
      <p:sp>
        <p:nvSpPr>
          <p:cNvPr id="1028" name="Text Box 5"/>
          <p:cNvSpPr txBox="1">
            <a:spLocks noChangeArrowheads="1"/>
          </p:cNvSpPr>
          <p:nvPr/>
        </p:nvSpPr>
        <p:spPr bwMode="auto">
          <a:xfrm>
            <a:off x="1295400" y="1981200"/>
            <a:ext cx="7315200" cy="457200"/>
          </a:xfrm>
          <a:prstGeom prst="rect">
            <a:avLst/>
          </a:prstGeom>
          <a:noFill/>
          <a:ln w="9525">
            <a:noFill/>
            <a:miter lim="800000"/>
            <a:headEnd/>
            <a:tailEnd/>
          </a:ln>
        </p:spPr>
        <p:txBody>
          <a:bodyPr>
            <a:spAutoFit/>
          </a:bodyPr>
          <a:lstStyle/>
          <a:p>
            <a:pPr>
              <a:spcBef>
                <a:spcPct val="50000"/>
              </a:spcBef>
            </a:pPr>
            <a:endParaRPr lang="en-US"/>
          </a:p>
        </p:txBody>
      </p:sp>
      <p:sp>
        <p:nvSpPr>
          <p:cNvPr id="1029" name="Text Box 7"/>
          <p:cNvSpPr txBox="1">
            <a:spLocks noChangeArrowheads="1"/>
          </p:cNvSpPr>
          <p:nvPr/>
        </p:nvSpPr>
        <p:spPr bwMode="auto">
          <a:xfrm>
            <a:off x="1828800" y="5410200"/>
            <a:ext cx="6858000" cy="1127125"/>
          </a:xfrm>
          <a:prstGeom prst="rect">
            <a:avLst/>
          </a:prstGeom>
          <a:noFill/>
          <a:ln w="9525">
            <a:noFill/>
            <a:miter lim="800000"/>
            <a:headEnd/>
            <a:tailEnd/>
          </a:ln>
        </p:spPr>
        <p:txBody>
          <a:bodyPr>
            <a:spAutoFit/>
          </a:bodyPr>
          <a:lstStyle/>
          <a:p>
            <a:pPr marL="793750" lvl="1" indent="-336550">
              <a:buFontTx/>
              <a:buChar char="•"/>
            </a:pPr>
            <a:endParaRPr lang="en-US">
              <a:latin typeface="Verdana" pitchFamily="34" charset="0"/>
            </a:endParaRPr>
          </a:p>
          <a:p>
            <a:pPr marL="793750" lvl="1" indent="-336550">
              <a:buFontTx/>
              <a:buChar char="•"/>
            </a:pPr>
            <a:endParaRPr lang="en-US">
              <a:latin typeface="Verdana" pitchFamily="34" charset="0"/>
            </a:endParaRPr>
          </a:p>
          <a:p>
            <a:pPr lvl="2">
              <a:buFontTx/>
              <a:buChar char="•"/>
            </a:pPr>
            <a:endParaRPr lang="en-US" sz="2000">
              <a:latin typeface="Verdana" pitchFamily="34" charset="0"/>
            </a:endParaRPr>
          </a:p>
        </p:txBody>
      </p:sp>
      <p:sp>
        <p:nvSpPr>
          <p:cNvPr id="1030" name="Text Box 8"/>
          <p:cNvSpPr txBox="1">
            <a:spLocks noChangeArrowheads="1"/>
          </p:cNvSpPr>
          <p:nvPr/>
        </p:nvSpPr>
        <p:spPr bwMode="auto">
          <a:xfrm>
            <a:off x="1219200" y="1981200"/>
            <a:ext cx="7467600" cy="4462760"/>
          </a:xfrm>
          <a:prstGeom prst="rect">
            <a:avLst/>
          </a:prstGeom>
          <a:noFill/>
          <a:ln w="9525">
            <a:noFill/>
            <a:miter lim="800000"/>
            <a:headEnd/>
            <a:tailEnd/>
          </a:ln>
        </p:spPr>
        <p:txBody>
          <a:bodyPr wrap="square">
            <a:spAutoFit/>
          </a:bodyPr>
          <a:lstStyle/>
          <a:p>
            <a:pPr marL="344488" indent="-344488">
              <a:spcBef>
                <a:spcPct val="50000"/>
              </a:spcBef>
            </a:pPr>
            <a:r>
              <a:rPr lang="en-US" dirty="0">
                <a:latin typeface="Verdana" pitchFamily="34" charset="0"/>
              </a:rPr>
              <a:t>I will use my Essential and Unit Questions to: </a:t>
            </a:r>
          </a:p>
          <a:p>
            <a:pPr marL="344488" indent="-344488">
              <a:spcBef>
                <a:spcPct val="50000"/>
              </a:spcBef>
              <a:buFontTx/>
              <a:buChar char="•"/>
            </a:pPr>
            <a:r>
              <a:rPr lang="en-US" sz="2200" dirty="0">
                <a:latin typeface="Verdana" pitchFamily="34" charset="0"/>
              </a:rPr>
              <a:t>Find out what students understand about water as a vital resource</a:t>
            </a:r>
          </a:p>
          <a:p>
            <a:pPr marL="344488" indent="-344488">
              <a:spcBef>
                <a:spcPct val="50000"/>
              </a:spcBef>
              <a:buFontTx/>
              <a:buChar char="•"/>
            </a:pPr>
            <a:r>
              <a:rPr lang="en-US" sz="2200" dirty="0">
                <a:latin typeface="Verdana" pitchFamily="34" charset="0"/>
              </a:rPr>
              <a:t>Gather information on higher-order thinking and 21</a:t>
            </a:r>
            <a:r>
              <a:rPr lang="en-US" sz="2200" baseline="30000" dirty="0">
                <a:latin typeface="Verdana" pitchFamily="34" charset="0"/>
              </a:rPr>
              <a:t>st</a:t>
            </a:r>
            <a:r>
              <a:rPr lang="en-US" sz="2200" dirty="0">
                <a:latin typeface="Verdana" pitchFamily="34" charset="0"/>
              </a:rPr>
              <a:t> century skills:</a:t>
            </a:r>
          </a:p>
          <a:p>
            <a:pPr marL="458788" lvl="1">
              <a:spcBef>
                <a:spcPct val="50000"/>
              </a:spcBef>
              <a:buFontTx/>
              <a:buChar char="•"/>
            </a:pPr>
            <a:r>
              <a:rPr lang="en-US" sz="2000" dirty="0">
                <a:latin typeface="Verdana" pitchFamily="34" charset="0"/>
              </a:rPr>
              <a:t> By assessing and evaluating information</a:t>
            </a:r>
          </a:p>
          <a:p>
            <a:pPr marL="458788" lvl="1">
              <a:spcBef>
                <a:spcPct val="50000"/>
              </a:spcBef>
              <a:buFontTx/>
              <a:buChar char="•"/>
            </a:pPr>
            <a:r>
              <a:rPr lang="en-US" sz="2000" dirty="0">
                <a:latin typeface="Verdana" pitchFamily="34" charset="0"/>
              </a:rPr>
              <a:t> By understanding the interconnectedness between </a:t>
            </a:r>
            <a:r>
              <a:rPr lang="en-US" sz="2000" dirty="0" smtClean="0">
                <a:latin typeface="Verdana" pitchFamily="34" charset="0"/>
              </a:rPr>
              <a:t>systems</a:t>
            </a:r>
          </a:p>
          <a:p>
            <a:pPr marL="458788" lvl="1">
              <a:spcBef>
                <a:spcPct val="50000"/>
              </a:spcBef>
            </a:pPr>
            <a:r>
              <a:rPr lang="en-US" sz="2000" dirty="0" smtClean="0">
                <a:latin typeface="Verdana" pitchFamily="34" charset="0"/>
              </a:rPr>
              <a:t>                                                     </a:t>
            </a:r>
            <a:r>
              <a:rPr lang="en-US" sz="2000" dirty="0" smtClean="0">
                <a:latin typeface="Verdana" pitchFamily="34" charset="0"/>
                <a:hlinkClick r:id="rId2" action="ppaction://hlinkfile"/>
              </a:rPr>
              <a:t>..\Assessments\Sample of formative assessment or mind map.docx</a:t>
            </a:r>
            <a:endParaRPr lang="en-US" sz="2000" dirty="0">
              <a:latin typeface="Verdana"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z="3200" b="1" dirty="0" smtClean="0"/>
              <a:t>Gauging Student Needs Assessment</a:t>
            </a:r>
          </a:p>
        </p:txBody>
      </p:sp>
      <p:sp>
        <p:nvSpPr>
          <p:cNvPr id="11267" name="Rectangle 3"/>
          <p:cNvSpPr>
            <a:spLocks noGrp="1" noChangeArrowheads="1"/>
          </p:cNvSpPr>
          <p:nvPr>
            <p:ph type="body" idx="1"/>
          </p:nvPr>
        </p:nvSpPr>
        <p:spPr/>
        <p:txBody>
          <a:bodyPr/>
          <a:lstStyle/>
          <a:p>
            <a:pPr eaLnBrk="1" hangingPunct="1"/>
            <a:endParaRPr lang="en-US" sz="2800" dirty="0" smtClean="0">
              <a:cs typeface="Arial" charset="0"/>
            </a:endParaRPr>
          </a:p>
          <a:p>
            <a:pPr eaLnBrk="1" hangingPunct="1">
              <a:buFontTx/>
              <a:buNone/>
            </a:pPr>
            <a:endParaRPr lang="en-US" sz="2800" dirty="0" smtClean="0">
              <a:cs typeface="Arial" charset="0"/>
            </a:endParaRPr>
          </a:p>
          <a:p>
            <a:pPr eaLnBrk="1" hangingPunct="1">
              <a:buFontTx/>
              <a:buNone/>
            </a:pPr>
            <a:endParaRPr lang="en-US" sz="2800" dirty="0" smtClean="0"/>
          </a:p>
          <a:p>
            <a:pPr eaLnBrk="1" hangingPunct="1">
              <a:buFontTx/>
              <a:buNone/>
            </a:pPr>
            <a:endParaRPr lang="en-US" sz="2800" dirty="0" smtClean="0"/>
          </a:p>
          <a:p>
            <a:pPr eaLnBrk="1" hangingPunct="1">
              <a:buFontTx/>
              <a:buNone/>
            </a:pPr>
            <a:endParaRPr lang="en-US" sz="2800" dirty="0" smtClean="0">
              <a:cs typeface="Times New Roman" pitchFamily="18" charset="0"/>
            </a:endParaRPr>
          </a:p>
          <a:p>
            <a:pPr eaLnBrk="1" hangingPunct="1">
              <a:buFontTx/>
              <a:buNone/>
            </a:pPr>
            <a:endParaRPr lang="en-US" sz="2800" dirty="0" smtClean="0">
              <a:cs typeface="Times New Roman" pitchFamily="18" charset="0"/>
            </a:endParaRPr>
          </a:p>
          <a:p>
            <a:pPr eaLnBrk="1" hangingPunct="1">
              <a:buFontTx/>
              <a:buNone/>
            </a:pPr>
            <a:endParaRPr lang="en-US" sz="2800" dirty="0" smtClean="0">
              <a:cs typeface="Times New Roman" pitchFamily="18" charset="0"/>
            </a:endParaRPr>
          </a:p>
          <a:p>
            <a:pPr eaLnBrk="1" hangingPunct="1">
              <a:buFontTx/>
              <a:buNone/>
            </a:pPr>
            <a:endParaRPr lang="en-US" sz="2800" dirty="0" smtClean="0">
              <a:cs typeface="Times New Roman" pitchFamily="18" charset="0"/>
            </a:endParaRPr>
          </a:p>
        </p:txBody>
      </p:sp>
      <p:sp>
        <p:nvSpPr>
          <p:cNvPr id="11268" name="Text Box 4"/>
          <p:cNvSpPr txBox="1">
            <a:spLocks noChangeArrowheads="1"/>
          </p:cNvSpPr>
          <p:nvPr/>
        </p:nvSpPr>
        <p:spPr bwMode="auto">
          <a:xfrm>
            <a:off x="1371600" y="1981200"/>
            <a:ext cx="7010400" cy="457200"/>
          </a:xfrm>
          <a:prstGeom prst="rect">
            <a:avLst/>
          </a:prstGeom>
          <a:noFill/>
          <a:ln w="9525">
            <a:noFill/>
            <a:miter lim="800000"/>
            <a:headEnd/>
            <a:tailEnd/>
          </a:ln>
        </p:spPr>
        <p:txBody>
          <a:bodyPr>
            <a:spAutoFit/>
          </a:bodyPr>
          <a:lstStyle/>
          <a:p>
            <a:pPr marL="344488" indent="-344488">
              <a:spcBef>
                <a:spcPct val="50000"/>
              </a:spcBef>
              <a:buFontTx/>
              <a:buChar char="•"/>
            </a:pPr>
            <a:endParaRPr lang="en-US">
              <a:solidFill>
                <a:schemeClr val="tx2"/>
              </a:solidFill>
              <a:latin typeface="Verdana" pitchFamily="34" charset="0"/>
            </a:endParaRPr>
          </a:p>
        </p:txBody>
      </p:sp>
      <p:sp>
        <p:nvSpPr>
          <p:cNvPr id="11269" name="Text Box 5"/>
          <p:cNvSpPr txBox="1">
            <a:spLocks noChangeArrowheads="1"/>
          </p:cNvSpPr>
          <p:nvPr/>
        </p:nvSpPr>
        <p:spPr bwMode="auto">
          <a:xfrm>
            <a:off x="1447800" y="1676400"/>
            <a:ext cx="7010400" cy="1754326"/>
          </a:xfrm>
          <a:prstGeom prst="rect">
            <a:avLst/>
          </a:prstGeom>
          <a:noFill/>
          <a:ln w="9525">
            <a:noFill/>
            <a:miter lim="800000"/>
            <a:headEnd/>
            <a:tailEnd/>
          </a:ln>
        </p:spPr>
        <p:txBody>
          <a:bodyPr>
            <a:spAutoFit/>
          </a:bodyPr>
          <a:lstStyle/>
          <a:p>
            <a:pPr marL="344488" indent="-344488">
              <a:spcBef>
                <a:spcPct val="50000"/>
              </a:spcBef>
            </a:pPr>
            <a:r>
              <a:rPr lang="en-US" sz="1800" dirty="0">
                <a:latin typeface="Verdana" pitchFamily="34" charset="0"/>
              </a:rPr>
              <a:t>What I will learn from the assessment</a:t>
            </a:r>
          </a:p>
          <a:p>
            <a:pPr marL="336550" indent="-334963">
              <a:spcBef>
                <a:spcPct val="50000"/>
              </a:spcBef>
              <a:buFontTx/>
              <a:buChar char="•"/>
            </a:pPr>
            <a:r>
              <a:rPr lang="en-US" sz="1800" dirty="0" smtClean="0">
                <a:latin typeface="Verdana" pitchFamily="34" charset="0"/>
              </a:rPr>
              <a:t>Mind maps from the Seeing Reason tool will demonstrate a growth in student understanding</a:t>
            </a:r>
          </a:p>
          <a:p>
            <a:pPr marL="336550" indent="-334963">
              <a:spcBef>
                <a:spcPct val="50000"/>
              </a:spcBef>
              <a:buFontTx/>
              <a:buChar char="•"/>
            </a:pPr>
            <a:r>
              <a:rPr lang="en-US" sz="1800" dirty="0" smtClean="0">
                <a:latin typeface="Verdana" pitchFamily="34" charset="0"/>
              </a:rPr>
              <a:t>Student assessment of accountability will show their awareness and set high expectations in the beginning</a:t>
            </a:r>
            <a:endParaRPr lang="en-US" sz="1800" dirty="0">
              <a:latin typeface="Verdana" pitchFamily="34" charset="0"/>
            </a:endParaRPr>
          </a:p>
        </p:txBody>
      </p:sp>
      <p:sp>
        <p:nvSpPr>
          <p:cNvPr id="11270" name="Text Box 6"/>
          <p:cNvSpPr txBox="1">
            <a:spLocks noChangeArrowheads="1"/>
          </p:cNvSpPr>
          <p:nvPr/>
        </p:nvSpPr>
        <p:spPr bwMode="auto">
          <a:xfrm>
            <a:off x="1371600" y="3657600"/>
            <a:ext cx="6629400" cy="1754326"/>
          </a:xfrm>
          <a:prstGeom prst="rect">
            <a:avLst/>
          </a:prstGeom>
          <a:noFill/>
          <a:ln w="9525">
            <a:noFill/>
            <a:miter lim="800000"/>
            <a:headEnd/>
            <a:tailEnd/>
          </a:ln>
        </p:spPr>
        <p:txBody>
          <a:bodyPr>
            <a:spAutoFit/>
          </a:bodyPr>
          <a:lstStyle/>
          <a:p>
            <a:pPr>
              <a:spcBef>
                <a:spcPct val="50000"/>
              </a:spcBef>
            </a:pPr>
            <a:r>
              <a:rPr lang="en-US" sz="1800" dirty="0">
                <a:latin typeface="Verdana" pitchFamily="34" charset="0"/>
              </a:rPr>
              <a:t>What my students will gain from the assessment</a:t>
            </a:r>
          </a:p>
          <a:p>
            <a:pPr marL="336550" indent="-336550">
              <a:spcBef>
                <a:spcPct val="50000"/>
              </a:spcBef>
              <a:buFontTx/>
              <a:buChar char="•"/>
            </a:pPr>
            <a:r>
              <a:rPr lang="en-US" sz="1800" dirty="0" smtClean="0">
                <a:latin typeface="Verdana" pitchFamily="34" charset="0"/>
              </a:rPr>
              <a:t>Meta-cognition of their own growth in understanding a complex issue</a:t>
            </a:r>
            <a:endParaRPr lang="en-US" sz="1800" dirty="0">
              <a:latin typeface="Verdana" pitchFamily="34" charset="0"/>
            </a:endParaRPr>
          </a:p>
          <a:p>
            <a:pPr marL="336550" indent="-336550">
              <a:spcBef>
                <a:spcPct val="50000"/>
              </a:spcBef>
              <a:buFontTx/>
              <a:buChar char="•"/>
            </a:pPr>
            <a:r>
              <a:rPr lang="en-US" sz="1800" dirty="0">
                <a:latin typeface="Verdana" pitchFamily="34" charset="0"/>
              </a:rPr>
              <a:t>A chance to </a:t>
            </a:r>
            <a:r>
              <a:rPr lang="en-US" sz="1800" dirty="0" smtClean="0">
                <a:latin typeface="Verdana" pitchFamily="34" charset="0"/>
              </a:rPr>
              <a:t>monitor and improve collaboration and accountability </a:t>
            </a:r>
            <a:endParaRPr lang="en-US" sz="1800" dirty="0">
              <a:latin typeface="Verdana" pitchFamily="34" charset="0"/>
            </a:endParaRPr>
          </a:p>
        </p:txBody>
      </p:sp>
    </p:spTree>
  </p:cSld>
  <p:clrMapOvr>
    <a:masterClrMapping/>
  </p:clrMapOvr>
</p:sld>
</file>

<file path=ppt/theme/theme1.xml><?xml version="1.0" encoding="utf-8"?>
<a:theme xmlns:a="http://schemas.openxmlformats.org/drawingml/2006/main" name="Notebook">
  <a:themeElements>
    <a:clrScheme name="Notebook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660066"/>
      </a:hlink>
      <a:folHlink>
        <a:srgbClr val="666699"/>
      </a:folHlink>
    </a:clrScheme>
    <a:fontScheme name="Notebook">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otebook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660066"/>
        </a:hlink>
        <a:folHlink>
          <a:srgbClr val="666699"/>
        </a:folHlink>
      </a:clrScheme>
      <a:clrMap bg1="lt1" tx1="dk1" bg2="lt2" tx2="dk2" accent1="accent1" accent2="accent2" accent3="accent3" accent4="accent4" accent5="accent5" accent6="accent6" hlink="hlink" folHlink="folHlink"/>
    </a:extraClrScheme>
    <a:extraClrScheme>
      <a:clrScheme name="Notebook 2">
        <a:dk1>
          <a:srgbClr val="000000"/>
        </a:dk1>
        <a:lt1>
          <a:srgbClr val="FFFFFF"/>
        </a:lt1>
        <a:dk2>
          <a:srgbClr val="221304"/>
        </a:dk2>
        <a:lt2>
          <a:srgbClr val="CBBD83"/>
        </a:lt2>
        <a:accent1>
          <a:srgbClr val="A1BD69"/>
        </a:accent1>
        <a:accent2>
          <a:srgbClr val="3694B6"/>
        </a:accent2>
        <a:accent3>
          <a:srgbClr val="FFFFFF"/>
        </a:accent3>
        <a:accent4>
          <a:srgbClr val="000000"/>
        </a:accent4>
        <a:accent5>
          <a:srgbClr val="CDDBB9"/>
        </a:accent5>
        <a:accent6>
          <a:srgbClr val="3086A5"/>
        </a:accent6>
        <a:hlink>
          <a:srgbClr val="660066"/>
        </a:hlink>
        <a:folHlink>
          <a:srgbClr val="666699"/>
        </a:folHlink>
      </a:clrScheme>
      <a:clrMap bg1="lt1" tx1="dk1" bg2="lt2" tx2="dk2" accent1="accent1" accent2="accent2" accent3="accent3" accent4="accent4" accent5="accent5" accent6="accent6" hlink="hlink" folHlink="folHlink"/>
    </a:extraClrScheme>
    <a:extraClrScheme>
      <a:clrScheme name="Notebook 3">
        <a:dk1>
          <a:srgbClr val="000000"/>
        </a:dk1>
        <a:lt1>
          <a:srgbClr val="FFFFFF"/>
        </a:lt1>
        <a:dk2>
          <a:srgbClr val="000000"/>
        </a:dk2>
        <a:lt2>
          <a:srgbClr val="DDDDDD"/>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77777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Designs\Notebook.pot</Template>
  <TotalTime>1390</TotalTime>
  <Words>616</Words>
  <Application>Microsoft PowerPoint</Application>
  <PresentationFormat>On-screen Show (4:3)</PresentationFormat>
  <Paragraphs>72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Notebook</vt:lpstr>
      <vt:lpstr>Al Kennedy  Alternative High School</vt:lpstr>
      <vt:lpstr>Unit Plan Summary:</vt:lpstr>
      <vt:lpstr> Essential Question  </vt:lpstr>
      <vt:lpstr>Unit Questions </vt:lpstr>
      <vt:lpstr>Slide 5</vt:lpstr>
      <vt:lpstr>Benefits of Using Project Approaches, Ongoing Assessment, and CFQs in My Unit</vt:lpstr>
      <vt:lpstr>By Using Project Approaches,  Ongoing Assessment, and CFQs</vt:lpstr>
      <vt:lpstr>Gauging Student Needs Assessment        </vt:lpstr>
      <vt:lpstr>Gauging Student Needs Assessment</vt:lpstr>
      <vt:lpstr>My Goals</vt:lpstr>
      <vt:lpstr>Let’s Have a Great Year!</vt:lpstr>
    </vt:vector>
  </TitlesOfParts>
  <Company>HCS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Harrisville</dc:creator>
  <cp:lastModifiedBy>vcostello</cp:lastModifiedBy>
  <cp:revision>100</cp:revision>
  <dcterms:created xsi:type="dcterms:W3CDTF">2007-06-25T20:00:55Z</dcterms:created>
  <dcterms:modified xsi:type="dcterms:W3CDTF">2010-08-05T20:48:23Z</dcterms:modified>
</cp:coreProperties>
</file>